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7" r:id="rId2"/>
    <p:sldId id="263" r:id="rId3"/>
    <p:sldId id="265" r:id="rId4"/>
    <p:sldId id="266" r:id="rId5"/>
    <p:sldId id="267" r:id="rId6"/>
    <p:sldId id="271" r:id="rId7"/>
    <p:sldId id="261" r:id="rId8"/>
    <p:sldId id="262" r:id="rId9"/>
    <p:sldId id="269" r:id="rId10"/>
    <p:sldId id="270" r:id="rId11"/>
    <p:sldId id="258" r:id="rId12"/>
    <p:sldId id="259" r:id="rId13"/>
    <p:sldId id="260" r:id="rId14"/>
    <p:sldId id="274" r:id="rId15"/>
    <p:sldId id="273" r:id="rId16"/>
    <p:sldId id="275" r:id="rId17"/>
    <p:sldId id="279" r:id="rId18"/>
    <p:sldId id="276" r:id="rId19"/>
    <p:sldId id="277" r:id="rId20"/>
    <p:sldId id="272" r:id="rId21"/>
    <p:sldId id="278" r:id="rId22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276" autoAdjust="0"/>
  </p:normalViewPr>
  <p:slideViewPr>
    <p:cSldViewPr snapToGrid="0">
      <p:cViewPr varScale="1">
        <p:scale>
          <a:sx n="62" d="100"/>
          <a:sy n="62" d="100"/>
        </p:scale>
        <p:origin x="8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tiff>
</file>

<file path=ppt/media/image18.tiff>
</file>

<file path=ppt/media/image19.jpeg>
</file>

<file path=ppt/media/image2.png>
</file>

<file path=ppt/media/image20.tiff>
</file>

<file path=ppt/media/image21.tiff>
</file>

<file path=ppt/media/image22.png>
</file>

<file path=ppt/media/image23.tiff>
</file>

<file path=ppt/media/image24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339F6-352D-4D9E-AB0C-4B39EDCE429E}" type="datetimeFigureOut">
              <a:rPr lang="es-MX" smtClean="0"/>
              <a:t>30/07/2019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157227-8346-4E78-A590-2A1B3BBD2BD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60967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Learn/Server-side/First_steps/Client-Server_overview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erasolunaorg.github.io/guideline/5.2.0.RELEASE/en/ArchitectureInDetail/WebServiceDetail/REST.html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uru99.com/web-service-architecture.html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oa4u.co.uk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84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>
                <a:hlinkClick r:id="rId3"/>
              </a:rPr>
              <a:t>https://developer.mozilla.org/en-US/docs/Learn/Server-side/First_steps/Client-Server_overview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57227-8346-4E78-A590-2A1B3BBD2BD5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125504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>
                <a:hlinkClick r:id="rId3"/>
              </a:rPr>
              <a:t>https://terasolunaorg.github.io/guideline/5.2.0.RELEASE/en/ArchitectureInDetail/WebServiceDetail/REST.html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57227-8346-4E78-A590-2A1B3BBD2BD5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88461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>
                <a:hlinkClick r:id="rId3"/>
              </a:rPr>
              <a:t>https://www.guru99.com/web-service-architecture.html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57227-8346-4E78-A590-2A1B3BBD2BD5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233868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>
                <a:hlinkClick r:id="rId3"/>
              </a:rPr>
              <a:t>http://www.soa4u.co.uk/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57227-8346-4E78-A590-2A1B3BBD2BD5}" type="slidenum">
              <a:rPr lang="es-MX" smtClean="0"/>
              <a:t>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53263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F7398-C630-4A3F-85DF-D6FF45F60BBF}" type="datetimeFigureOut">
              <a:rPr lang="es-MX" smtClean="0"/>
              <a:t>30/07/2019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B9818-D0D1-4D29-9DF1-8ECA0A8B0BE4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668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F7398-C630-4A3F-85DF-D6FF45F60BBF}" type="datetimeFigureOut">
              <a:rPr lang="es-MX" smtClean="0"/>
              <a:t>30/07/2019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B9818-D0D1-4D29-9DF1-8ECA0A8B0BE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56061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F7398-C630-4A3F-85DF-D6FF45F60BBF}" type="datetimeFigureOut">
              <a:rPr lang="es-MX" smtClean="0"/>
              <a:t>30/07/2019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B9818-D0D1-4D29-9DF1-8ECA0A8B0BE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6569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F7398-C630-4A3F-85DF-D6FF45F60BBF}" type="datetimeFigureOut">
              <a:rPr lang="es-MX" smtClean="0"/>
              <a:t>30/07/2019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B9818-D0D1-4D29-9DF1-8ECA0A8B0BE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96016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F7398-C630-4A3F-85DF-D6FF45F60BBF}" type="datetimeFigureOut">
              <a:rPr lang="es-MX" smtClean="0"/>
              <a:t>30/07/2019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B9818-D0D1-4D29-9DF1-8ECA0A8B0BE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7020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F7398-C630-4A3F-85DF-D6FF45F60BBF}" type="datetimeFigureOut">
              <a:rPr lang="es-MX" smtClean="0"/>
              <a:t>30/07/2019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B9818-D0D1-4D29-9DF1-8ECA0A8B0BE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02549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F7398-C630-4A3F-85DF-D6FF45F60BBF}" type="datetimeFigureOut">
              <a:rPr lang="es-MX" smtClean="0"/>
              <a:t>30/07/2019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B9818-D0D1-4D29-9DF1-8ECA0A8B0BE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69685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F7398-C630-4A3F-85DF-D6FF45F60BBF}" type="datetimeFigureOut">
              <a:rPr lang="es-MX" smtClean="0"/>
              <a:t>30/07/2019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B9818-D0D1-4D29-9DF1-8ECA0A8B0BE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66413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F7398-C630-4A3F-85DF-D6FF45F60BBF}" type="datetimeFigureOut">
              <a:rPr lang="es-MX" smtClean="0"/>
              <a:t>30/07/2019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B9818-D0D1-4D29-9DF1-8ECA0A8B0BE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4353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F7398-C630-4A3F-85DF-D6FF45F60BBF}" type="datetimeFigureOut">
              <a:rPr lang="es-MX" smtClean="0"/>
              <a:t>30/07/2019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B9818-D0D1-4D29-9DF1-8ECA0A8B0BE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90995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F7398-C630-4A3F-85DF-D6FF45F60BBF}" type="datetimeFigureOut">
              <a:rPr lang="es-MX" smtClean="0"/>
              <a:t>30/07/2019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B9818-D0D1-4D29-9DF1-8ECA0A8B0BE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22164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EF7398-C630-4A3F-85DF-D6FF45F60BBF}" type="datetimeFigureOut">
              <a:rPr lang="es-MX" smtClean="0"/>
              <a:t>30/07/2019</a:t>
            </a:fld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FB9818-D0D1-4D29-9DF1-8ECA0A8B0BE4}" type="slidenum">
              <a:rPr lang="es-MX" smtClean="0"/>
              <a:t>‹Nº›</a:t>
            </a:fld>
            <a:endParaRPr lang="es-MX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34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trends.google.com/trends/explore?date=2004-01-10%202019-07-30&amp;q=GraphQL,REST%20API,OData,%2Fm%2F077dn,gRPC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www.geonames.org/" TargetMode="External"/><Relationship Id="rId7" Type="http://schemas.openxmlformats.org/officeDocument/2006/relationships/hyperlink" Target="https://www.eltelegrafo.com.ec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eltelegrafo.com.ec/rss" TargetMode="External"/><Relationship Id="rId5" Type="http://schemas.openxmlformats.org/officeDocument/2006/relationships/image" Target="../media/image8.png"/><Relationship Id="rId4" Type="http://schemas.openxmlformats.org/officeDocument/2006/relationships/hyperlink" Target="https://www.geonames.org/export/ws-overview.html" TargetMode="External"/><Relationship Id="rId9" Type="http://schemas.openxmlformats.org/officeDocument/2006/relationships/hyperlink" Target="https://pokeapi.co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soa4u.co.uk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Unidad</a:t>
            </a:r>
            <a:r>
              <a:rPr lang="en-US" dirty="0" smtClean="0"/>
              <a:t> 7 – </a:t>
            </a:r>
            <a:r>
              <a:rPr lang="en-US" dirty="0" err="1" smtClean="0"/>
              <a:t>Servicios</a:t>
            </a:r>
            <a:r>
              <a:rPr lang="en-US" dirty="0" smtClean="0"/>
              <a:t> Web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193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Tendencias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9345" y="1281362"/>
            <a:ext cx="8833024" cy="4968576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7195109" y="881252"/>
            <a:ext cx="2637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rgbClr val="FF0000"/>
                </a:solidFill>
                <a:hlinkClick r:id="rId3"/>
              </a:rPr>
              <a:t>Enlace a Google </a:t>
            </a:r>
            <a:r>
              <a:rPr lang="es-MX" sz="2000" b="1" dirty="0" err="1" smtClean="0">
                <a:solidFill>
                  <a:srgbClr val="FF0000"/>
                </a:solidFill>
                <a:hlinkClick r:id="rId3"/>
              </a:rPr>
              <a:t>Trends</a:t>
            </a:r>
            <a:endParaRPr lang="es-MX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653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011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/>
          <a:srcRect l="9432" t="15815" r="47960" b="34840"/>
          <a:stretch/>
        </p:blipFill>
        <p:spPr>
          <a:xfrm>
            <a:off x="1467292" y="172271"/>
            <a:ext cx="8516679" cy="554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384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i="1" dirty="0" smtClean="0"/>
              <a:t>Representational </a:t>
            </a:r>
            <a:r>
              <a:rPr lang="en-US" i="1" dirty="0"/>
              <a:t>State </a:t>
            </a:r>
            <a:r>
              <a:rPr lang="en-US" i="1" dirty="0" smtClean="0"/>
              <a:t>Transfer</a:t>
            </a:r>
          </a:p>
          <a:p>
            <a:r>
              <a:rPr lang="en-US" dirty="0" err="1"/>
              <a:t>Estilo</a:t>
            </a:r>
            <a:r>
              <a:rPr lang="en-US" dirty="0"/>
              <a:t> de </a:t>
            </a:r>
            <a:r>
              <a:rPr lang="en-US" dirty="0" err="1" smtClean="0"/>
              <a:t>arquitectura</a:t>
            </a:r>
            <a:endParaRPr lang="en-US" b="1" dirty="0" smtClean="0"/>
          </a:p>
          <a:p>
            <a:r>
              <a:rPr lang="en-US" b="1" dirty="0" err="1" smtClean="0"/>
              <a:t>Comunicación</a:t>
            </a:r>
            <a:r>
              <a:rPr lang="en-US" b="1" dirty="0" smtClean="0"/>
              <a:t> </a:t>
            </a:r>
            <a:r>
              <a:rPr lang="en-US" b="1" dirty="0"/>
              <a:t>entre </a:t>
            </a:r>
            <a:r>
              <a:rPr lang="en-US" b="1" dirty="0" err="1"/>
              <a:t>cliente</a:t>
            </a:r>
            <a:r>
              <a:rPr lang="en-US" b="1" dirty="0"/>
              <a:t> y </a:t>
            </a:r>
            <a:r>
              <a:rPr lang="en-US" b="1" dirty="0" err="1" smtClean="0"/>
              <a:t>servidor</a:t>
            </a:r>
            <a:endParaRPr lang="en-US" b="1" dirty="0" smtClean="0"/>
          </a:p>
          <a:p>
            <a:pPr lvl="1"/>
            <a:r>
              <a:rPr lang="en-US" dirty="0" err="1" smtClean="0"/>
              <a:t>Abierta</a:t>
            </a:r>
            <a:endParaRPr lang="en-US" dirty="0" smtClean="0"/>
          </a:p>
          <a:p>
            <a:pPr lvl="1"/>
            <a:r>
              <a:rPr lang="en-US" dirty="0" err="1" smtClean="0"/>
              <a:t>Desde</a:t>
            </a:r>
            <a:r>
              <a:rPr lang="en-US" dirty="0" smtClean="0"/>
              <a:t> </a:t>
            </a:r>
            <a:r>
              <a:rPr lang="en-US" dirty="0" err="1" smtClean="0"/>
              <a:t>cualquier</a:t>
            </a:r>
            <a:r>
              <a:rPr lang="en-US" dirty="0" smtClean="0"/>
              <a:t> </a:t>
            </a:r>
            <a:r>
              <a:rPr lang="en-US" dirty="0" err="1" smtClean="0"/>
              <a:t>sitio</a:t>
            </a:r>
            <a:endParaRPr lang="en-US" dirty="0" smtClean="0"/>
          </a:p>
          <a:p>
            <a:pPr lvl="1"/>
            <a:r>
              <a:rPr lang="en-US" dirty="0" smtClean="0"/>
              <a:t>Sin </a:t>
            </a:r>
            <a:r>
              <a:rPr lang="en-US" dirty="0" err="1" smtClean="0"/>
              <a:t>estado</a:t>
            </a:r>
            <a:endParaRPr lang="en-US" dirty="0" smtClean="0"/>
          </a:p>
          <a:p>
            <a:pPr lvl="1"/>
            <a:r>
              <a:rPr lang="en-US" dirty="0" err="1" smtClean="0"/>
              <a:t>Escalable</a:t>
            </a:r>
            <a:endParaRPr lang="en-US" dirty="0" smtClean="0"/>
          </a:p>
          <a:p>
            <a:pPr lvl="1"/>
            <a:r>
              <a:rPr lang="en-US" b="1" dirty="0" smtClean="0">
                <a:solidFill>
                  <a:srgbClr val="FF0000"/>
                </a:solidFill>
              </a:rPr>
              <a:t>¡HTTP!</a:t>
            </a:r>
          </a:p>
          <a:p>
            <a:r>
              <a:rPr lang="en-US" dirty="0" err="1" smtClean="0"/>
              <a:t>Tipología</a:t>
            </a:r>
            <a:r>
              <a:rPr lang="en-US" dirty="0" smtClean="0"/>
              <a:t>: </a:t>
            </a:r>
          </a:p>
          <a:p>
            <a:pPr lvl="1"/>
            <a:r>
              <a:rPr lang="en-US" dirty="0" err="1" smtClean="0"/>
              <a:t>Envío</a:t>
            </a:r>
            <a:r>
              <a:rPr lang="en-US" dirty="0" smtClean="0"/>
              <a:t> y </a:t>
            </a:r>
            <a:r>
              <a:rPr lang="en-US" dirty="0" err="1" smtClean="0"/>
              <a:t>recepción</a:t>
            </a:r>
            <a:r>
              <a:rPr lang="en-US" dirty="0" smtClean="0"/>
              <a:t> de </a:t>
            </a:r>
            <a:r>
              <a:rPr lang="en-US" dirty="0" err="1" smtClean="0"/>
              <a:t>mensajes</a:t>
            </a:r>
            <a:endParaRPr lang="en-US" dirty="0" smtClean="0"/>
          </a:p>
          <a:p>
            <a:pPr lvl="1"/>
            <a:r>
              <a:rPr lang="en-US" dirty="0" err="1" smtClean="0"/>
              <a:t>Mensajes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un </a:t>
            </a:r>
            <a:r>
              <a:rPr lang="en-US" dirty="0" err="1" smtClean="0"/>
              <a:t>formato</a:t>
            </a:r>
            <a:r>
              <a:rPr lang="en-US" dirty="0" smtClean="0"/>
              <a:t>: XML o JSON</a:t>
            </a:r>
          </a:p>
          <a:p>
            <a:endParaRPr lang="en-US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24600" y="1685925"/>
            <a:ext cx="5029200" cy="20955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600" y="3640364"/>
            <a:ext cx="5029200" cy="26543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600" y="365125"/>
            <a:ext cx="4826000" cy="13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722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Principios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Recursos</a:t>
            </a:r>
            <a:endParaRPr lang="en-US" dirty="0" smtClean="0"/>
          </a:p>
          <a:p>
            <a:pPr lvl="1"/>
            <a:r>
              <a:rPr lang="en-US" dirty="0" smtClean="0"/>
              <a:t>Se </a:t>
            </a:r>
            <a:r>
              <a:rPr lang="en-US" dirty="0" err="1" smtClean="0"/>
              <a:t>acceden</a:t>
            </a:r>
            <a:r>
              <a:rPr lang="en-US" dirty="0" smtClean="0"/>
              <a:t> </a:t>
            </a:r>
            <a:r>
              <a:rPr lang="en-US" dirty="0" err="1" smtClean="0"/>
              <a:t>mediante</a:t>
            </a:r>
            <a:r>
              <a:rPr lang="en-US" dirty="0" smtClean="0"/>
              <a:t> </a:t>
            </a:r>
            <a:r>
              <a:rPr lang="en-US" b="1" dirty="0" smtClean="0"/>
              <a:t>URIs</a:t>
            </a:r>
          </a:p>
          <a:p>
            <a:r>
              <a:rPr lang="en-US" dirty="0" err="1" smtClean="0"/>
              <a:t>Representación</a:t>
            </a:r>
            <a:endParaRPr lang="en-US" dirty="0" smtClean="0"/>
          </a:p>
          <a:p>
            <a:pPr lvl="1"/>
            <a:r>
              <a:rPr lang="en-US" dirty="0" smtClean="0"/>
              <a:t>JSON o XML</a:t>
            </a:r>
          </a:p>
          <a:p>
            <a:r>
              <a:rPr lang="en-US" dirty="0" err="1" smtClean="0"/>
              <a:t>Mensajes</a:t>
            </a:r>
            <a:endParaRPr lang="en-US" dirty="0" smtClean="0"/>
          </a:p>
          <a:p>
            <a:pPr lvl="1"/>
            <a:r>
              <a:rPr lang="en-US" dirty="0" smtClean="0"/>
              <a:t>HTTP </a:t>
            </a:r>
            <a:r>
              <a:rPr lang="en-US" dirty="0" err="1" smtClean="0"/>
              <a:t>métodos</a:t>
            </a:r>
            <a:endParaRPr lang="en-US" dirty="0" smtClean="0"/>
          </a:p>
          <a:p>
            <a:r>
              <a:rPr lang="en-US" dirty="0" smtClean="0"/>
              <a:t>Sin </a:t>
            </a:r>
            <a:r>
              <a:rPr lang="en-US" dirty="0" err="1" smtClean="0"/>
              <a:t>estado</a:t>
            </a:r>
            <a:endParaRPr lang="en-US" dirty="0" smtClean="0"/>
          </a:p>
          <a:p>
            <a:pPr lvl="1"/>
            <a:r>
              <a:rPr lang="en-US" dirty="0" smtClean="0"/>
              <a:t>Sin </a:t>
            </a:r>
            <a:r>
              <a:rPr lang="en-US" dirty="0" err="1" smtClean="0"/>
              <a:t>contexto</a:t>
            </a:r>
            <a:r>
              <a:rPr lang="en-US" dirty="0" smtClean="0"/>
              <a:t> entre </a:t>
            </a:r>
            <a:r>
              <a:rPr lang="en-US" dirty="0" err="1" smtClean="0"/>
              <a:t>requerimientos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277146"/>
            <a:ext cx="5181600" cy="3448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767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Recursos</a:t>
            </a:r>
            <a:r>
              <a:rPr lang="en-US" dirty="0" smtClean="0"/>
              <a:t> (</a:t>
            </a:r>
            <a:r>
              <a:rPr lang="en-US" dirty="0" err="1" smtClean="0"/>
              <a:t>Nivel</a:t>
            </a:r>
            <a:r>
              <a:rPr lang="en-US" dirty="0" smtClean="0"/>
              <a:t> 1)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52500" y="2191544"/>
            <a:ext cx="4953000" cy="36195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Acceso</a:t>
            </a:r>
            <a:r>
              <a:rPr lang="en-US" dirty="0" smtClean="0"/>
              <a:t> a </a:t>
            </a:r>
            <a:r>
              <a:rPr lang="en-US" dirty="0" err="1" smtClean="0"/>
              <a:t>recursos</a:t>
            </a:r>
            <a:r>
              <a:rPr lang="en-US" dirty="0" smtClean="0"/>
              <a:t> </a:t>
            </a:r>
            <a:r>
              <a:rPr lang="en-US" dirty="0" err="1" smtClean="0"/>
              <a:t>mediante</a:t>
            </a:r>
            <a:r>
              <a:rPr lang="en-US" dirty="0" smtClean="0"/>
              <a:t> </a:t>
            </a:r>
            <a:r>
              <a:rPr lang="en-US" dirty="0" err="1" smtClean="0"/>
              <a:t>servicios</a:t>
            </a:r>
            <a:endParaRPr lang="en-US" dirty="0" smtClean="0"/>
          </a:p>
          <a:p>
            <a:r>
              <a:rPr lang="en-US" dirty="0" err="1" smtClean="0"/>
              <a:t>Recurso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Concepto</a:t>
            </a:r>
            <a:endParaRPr lang="en-US" dirty="0" smtClean="0"/>
          </a:p>
          <a:p>
            <a:pPr lvl="1"/>
            <a:r>
              <a:rPr lang="en-US" dirty="0" err="1" smtClean="0"/>
              <a:t>Importante</a:t>
            </a:r>
            <a:r>
              <a:rPr lang="en-US" dirty="0" smtClean="0"/>
              <a:t> para el </a:t>
            </a:r>
            <a:r>
              <a:rPr lang="en-US" dirty="0" err="1" smtClean="0"/>
              <a:t>negocio</a:t>
            </a:r>
            <a:endParaRPr lang="en-US" dirty="0" smtClean="0"/>
          </a:p>
          <a:p>
            <a:r>
              <a:rPr lang="en-US" dirty="0" smtClean="0"/>
              <a:t>¿Para </a:t>
            </a:r>
            <a:r>
              <a:rPr lang="en-US" dirty="0" err="1" smtClean="0"/>
              <a:t>qué</a:t>
            </a:r>
            <a:r>
              <a:rPr lang="en-US" dirty="0" smtClean="0"/>
              <a:t>?	</a:t>
            </a:r>
          </a:p>
          <a:p>
            <a:pPr lvl="1"/>
            <a:r>
              <a:rPr lang="en-US" dirty="0" err="1" smtClean="0"/>
              <a:t>Independencia</a:t>
            </a:r>
            <a:endParaRPr lang="en-US" dirty="0" smtClean="0"/>
          </a:p>
          <a:p>
            <a:pPr lvl="1"/>
            <a:r>
              <a:rPr lang="en-US" dirty="0" smtClean="0"/>
              <a:t>Re </a:t>
            </a:r>
            <a:r>
              <a:rPr lang="en-US" dirty="0" err="1" smtClean="0"/>
              <a:t>utilización</a:t>
            </a:r>
            <a:endParaRPr lang="en-US" dirty="0" smtClean="0"/>
          </a:p>
          <a:p>
            <a:pPr lvl="1"/>
            <a:r>
              <a:rPr lang="en-US" dirty="0" err="1" smtClean="0"/>
              <a:t>Flexibilidad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163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CRUD con </a:t>
            </a:r>
            <a:r>
              <a:rPr lang="en-US" dirty="0" err="1" smtClean="0"/>
              <a:t>RESTful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248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Resultado de imagen para restful cru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4819" y="154112"/>
            <a:ext cx="4286250" cy="6067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14182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Métodos</a:t>
            </a:r>
            <a:r>
              <a:rPr lang="en-US" dirty="0" smtClean="0"/>
              <a:t> HTTP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Categorización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estricta</a:t>
            </a:r>
            <a:endParaRPr lang="en-US" dirty="0" smtClean="0"/>
          </a:p>
          <a:p>
            <a:pPr lvl="1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POST:</a:t>
            </a:r>
            <a:r>
              <a:rPr lang="en-US" dirty="0"/>
              <a:t> Se </a:t>
            </a:r>
            <a:r>
              <a:rPr lang="en-US" dirty="0" err="1"/>
              <a:t>usará</a:t>
            </a:r>
            <a:r>
              <a:rPr lang="en-US" dirty="0"/>
              <a:t> para </a:t>
            </a:r>
            <a:r>
              <a:rPr lang="en-US" dirty="0" err="1"/>
              <a:t>insertar</a:t>
            </a:r>
            <a:r>
              <a:rPr lang="en-US" dirty="0"/>
              <a:t> </a:t>
            </a:r>
            <a:r>
              <a:rPr lang="en-US" dirty="0" err="1"/>
              <a:t>nuevos</a:t>
            </a:r>
            <a:r>
              <a:rPr lang="en-US" dirty="0"/>
              <a:t> </a:t>
            </a:r>
            <a:r>
              <a:rPr lang="en-US" dirty="0" err="1"/>
              <a:t>recursos</a:t>
            </a:r>
            <a:endParaRPr lang="en-US" b="1" dirty="0" smtClean="0"/>
          </a:p>
          <a:p>
            <a:pPr lvl="1"/>
            <a:r>
              <a:rPr lang="en-US" b="1" dirty="0" smtClean="0">
                <a:solidFill>
                  <a:srgbClr val="92D050"/>
                </a:solidFill>
              </a:rPr>
              <a:t>GET</a:t>
            </a:r>
            <a:r>
              <a:rPr lang="en-US" b="1" dirty="0">
                <a:solidFill>
                  <a:srgbClr val="92D050"/>
                </a:solidFill>
              </a:rPr>
              <a:t>:</a:t>
            </a:r>
            <a:r>
              <a:rPr lang="en-US" dirty="0"/>
              <a:t> Se </a:t>
            </a:r>
            <a:r>
              <a:rPr lang="en-US" dirty="0" err="1" smtClean="0"/>
              <a:t>usará</a:t>
            </a:r>
            <a:r>
              <a:rPr lang="en-US" dirty="0" smtClean="0"/>
              <a:t> </a:t>
            </a:r>
            <a:r>
              <a:rPr lang="en-US" dirty="0"/>
              <a:t>para </a:t>
            </a:r>
            <a:r>
              <a:rPr lang="en-US" dirty="0" err="1" smtClean="0"/>
              <a:t>solicitar</a:t>
            </a:r>
            <a:r>
              <a:rPr lang="en-US" dirty="0" smtClean="0"/>
              <a:t> o  </a:t>
            </a:r>
            <a:r>
              <a:rPr lang="en-US" dirty="0" err="1"/>
              <a:t>consultar</a:t>
            </a:r>
            <a:r>
              <a:rPr lang="en-US" dirty="0"/>
              <a:t> a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recursos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PUT:</a:t>
            </a:r>
            <a:r>
              <a:rPr lang="en-US" dirty="0" smtClean="0"/>
              <a:t> </a:t>
            </a:r>
            <a:r>
              <a:rPr lang="en-US" dirty="0"/>
              <a:t>Se </a:t>
            </a:r>
            <a:r>
              <a:rPr lang="en-US" dirty="0" err="1"/>
              <a:t>usará</a:t>
            </a:r>
            <a:r>
              <a:rPr lang="en-US" dirty="0"/>
              <a:t> para </a:t>
            </a:r>
            <a:r>
              <a:rPr lang="en-US" dirty="0" err="1"/>
              <a:t>actualizar</a:t>
            </a:r>
            <a:r>
              <a:rPr lang="en-US" dirty="0"/>
              <a:t> </a:t>
            </a:r>
            <a:r>
              <a:rPr lang="en-US" dirty="0" err="1"/>
              <a:t>recursos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b="1" dirty="0" smtClean="0">
                <a:solidFill>
                  <a:srgbClr val="FF0000"/>
                </a:solidFill>
              </a:rPr>
              <a:t>DELETE:</a:t>
            </a:r>
            <a:r>
              <a:rPr lang="en-US" dirty="0" smtClean="0"/>
              <a:t> </a:t>
            </a:r>
            <a:r>
              <a:rPr lang="en-US" dirty="0"/>
              <a:t>Se </a:t>
            </a:r>
            <a:r>
              <a:rPr lang="en-US" dirty="0" err="1"/>
              <a:t>usará</a:t>
            </a:r>
            <a:r>
              <a:rPr lang="en-US" dirty="0"/>
              <a:t> para </a:t>
            </a:r>
            <a:r>
              <a:rPr lang="en-US" dirty="0" err="1"/>
              <a:t>borrar</a:t>
            </a:r>
            <a:r>
              <a:rPr lang="en-US" dirty="0"/>
              <a:t> </a:t>
            </a:r>
            <a:r>
              <a:rPr lang="en-US" dirty="0" err="1"/>
              <a:t>recursos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90229" y="409575"/>
            <a:ext cx="3810000" cy="283210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6760030" y="3417820"/>
          <a:ext cx="4927599" cy="2560320"/>
        </p:xfrm>
        <a:graphic>
          <a:graphicData uri="http://schemas.openxmlformats.org/drawingml/2006/table">
            <a:tbl>
              <a:tblPr/>
              <a:tblGrid>
                <a:gridCol w="1642533"/>
                <a:gridCol w="1642533"/>
                <a:gridCol w="1642533"/>
              </a:tblGrid>
              <a:tr h="256116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Método</a:t>
                      </a:r>
                      <a:r>
                        <a:rPr lang="en-US" dirty="0"/>
                        <a:t>  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Seguro</a:t>
                      </a:r>
                      <a:r>
                        <a:rPr lang="en-US" dirty="0"/>
                        <a:t>  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Idempotente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56116">
                <a:tc>
                  <a:txBody>
                    <a:bodyPr/>
                    <a:lstStyle/>
                    <a:p>
                      <a:r>
                        <a:rPr lang="en-US"/>
                        <a:t>GET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8000"/>
                          </a:solidFill>
                          <a:effectLst/>
                        </a:rPr>
                        <a:t>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8000"/>
                          </a:solidFill>
                          <a:effectLst/>
                        </a:rPr>
                        <a:t>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56116">
                <a:tc>
                  <a:txBody>
                    <a:bodyPr/>
                    <a:lstStyle/>
                    <a:p>
                      <a:r>
                        <a:rPr lang="en-US"/>
                        <a:t>HEAD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8000"/>
                          </a:solidFill>
                          <a:effectLst/>
                        </a:rPr>
                        <a:t>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8000"/>
                          </a:solidFill>
                          <a:effectLst/>
                        </a:rPr>
                        <a:t>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56116">
                <a:tc>
                  <a:txBody>
                    <a:bodyPr/>
                    <a:lstStyle/>
                    <a:p>
                      <a:r>
                        <a:rPr lang="en-US"/>
                        <a:t>PUT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  <a:effectLst/>
                        </a:rPr>
                        <a:t>×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8000"/>
                          </a:solidFill>
                          <a:effectLst/>
                        </a:rPr>
                        <a:t>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56116">
                <a:tc>
                  <a:txBody>
                    <a:bodyPr/>
                    <a:lstStyle/>
                    <a:p>
                      <a:r>
                        <a:rPr lang="en-US"/>
                        <a:t>PATCH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  <a:effectLst/>
                        </a:rPr>
                        <a:t>×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8000"/>
                          </a:solidFill>
                          <a:effectLst/>
                        </a:rPr>
                        <a:t>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56116">
                <a:tc>
                  <a:txBody>
                    <a:bodyPr/>
                    <a:lstStyle/>
                    <a:p>
                      <a:r>
                        <a:rPr lang="en-US"/>
                        <a:t>DELETE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  <a:effectLst/>
                        </a:rPr>
                        <a:t>×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8000"/>
                          </a:solidFill>
                          <a:effectLst/>
                        </a:rPr>
                        <a:t>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56116">
                <a:tc>
                  <a:txBody>
                    <a:bodyPr/>
                    <a:lstStyle/>
                    <a:p>
                      <a:r>
                        <a:rPr lang="en-US"/>
                        <a:t>POST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  <a:effectLst/>
                        </a:rPr>
                        <a:t>×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  <a:effectLst/>
                        </a:rPr>
                        <a:t>×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2722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¿REST - CRUD?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dirty="0" smtClean="0"/>
              <a:t>NO</a:t>
            </a:r>
            <a:r>
              <a:rPr lang="en-US" dirty="0" smtClean="0"/>
              <a:t> </a:t>
            </a:r>
            <a:r>
              <a:rPr lang="en-US" dirty="0" err="1" smtClean="0"/>
              <a:t>directamente</a:t>
            </a:r>
            <a:endParaRPr lang="en-US" dirty="0" smtClean="0"/>
          </a:p>
          <a:p>
            <a:r>
              <a:rPr lang="en-US" dirty="0" err="1" smtClean="0"/>
              <a:t>Diferencias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Otras</a:t>
            </a:r>
            <a:r>
              <a:rPr lang="en-US" dirty="0" smtClean="0"/>
              <a:t> </a:t>
            </a:r>
            <a:r>
              <a:rPr lang="en-US" dirty="0" err="1" smtClean="0"/>
              <a:t>representaciones</a:t>
            </a:r>
            <a:r>
              <a:rPr lang="en-US" dirty="0" smtClean="0"/>
              <a:t> del </a:t>
            </a:r>
            <a:r>
              <a:rPr lang="en-US" dirty="0" err="1" smtClean="0"/>
              <a:t>recurso</a:t>
            </a:r>
            <a:r>
              <a:rPr lang="en-US" dirty="0" smtClean="0"/>
              <a:t>: xml, pdf, gif, </a:t>
            </a:r>
            <a:r>
              <a:rPr lang="en-US" dirty="0" err="1" smtClean="0"/>
              <a:t>json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1"/>
            <a:r>
              <a:rPr lang="en-US" dirty="0" smtClean="0"/>
              <a:t>DAO </a:t>
            </a:r>
            <a:r>
              <a:rPr lang="en-US" dirty="0" err="1" smtClean="0"/>
              <a:t>es</a:t>
            </a:r>
            <a:r>
              <a:rPr lang="en-US" dirty="0" smtClean="0"/>
              <a:t> CRUD, REST:</a:t>
            </a:r>
          </a:p>
          <a:p>
            <a:pPr lvl="2"/>
            <a:r>
              <a:rPr lang="en-US" dirty="0" err="1" smtClean="0"/>
              <a:t>Valida</a:t>
            </a:r>
            <a:endParaRPr lang="en-US" dirty="0" smtClean="0"/>
          </a:p>
          <a:p>
            <a:pPr lvl="2"/>
            <a:r>
              <a:rPr lang="en-US" dirty="0" err="1" smtClean="0"/>
              <a:t>Manipula</a:t>
            </a:r>
            <a:endParaRPr lang="en-US" dirty="0"/>
          </a:p>
          <a:p>
            <a:pPr lvl="2"/>
            <a:r>
              <a:rPr lang="en-US" dirty="0" err="1" smtClean="0"/>
              <a:t>Verifica</a:t>
            </a:r>
            <a:endParaRPr lang="en-US" dirty="0" smtClean="0"/>
          </a:p>
          <a:p>
            <a:pPr lvl="1"/>
            <a:r>
              <a:rPr lang="en-US" dirty="0" err="1" smtClean="0"/>
              <a:t>Relaciones</a:t>
            </a:r>
            <a:r>
              <a:rPr lang="en-US" dirty="0" smtClean="0"/>
              <a:t>, con:</a:t>
            </a:r>
          </a:p>
          <a:p>
            <a:pPr lvl="2"/>
            <a:r>
              <a:rPr lang="en-US" dirty="0" err="1" smtClean="0"/>
              <a:t>Otros</a:t>
            </a:r>
            <a:r>
              <a:rPr lang="en-US" dirty="0" smtClean="0"/>
              <a:t> </a:t>
            </a:r>
            <a:r>
              <a:rPr lang="en-US" dirty="0" err="1" smtClean="0"/>
              <a:t>recursos</a:t>
            </a:r>
            <a:r>
              <a:rPr lang="en-US" dirty="0" smtClean="0"/>
              <a:t> locales o </a:t>
            </a:r>
            <a:r>
              <a:rPr lang="en-US" dirty="0" err="1" smtClean="0"/>
              <a:t>externos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61060" y="2525486"/>
            <a:ext cx="5758740" cy="2682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285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esultado de imagen para web services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7273" y="431514"/>
            <a:ext cx="5715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1406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Imagen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070" y="2410584"/>
            <a:ext cx="4701704" cy="1363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Content Placeholder 8"/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r="77156"/>
          <a:stretch/>
        </p:blipFill>
        <p:spPr>
          <a:xfrm>
            <a:off x="6472718" y="1145976"/>
            <a:ext cx="2383605" cy="389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7158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Restful</a:t>
            </a:r>
            <a:endParaRPr lang="es-MX" dirty="0"/>
          </a:p>
        </p:txBody>
      </p:sp>
      <p:pic>
        <p:nvPicPr>
          <p:cNvPr id="9220" name="Picture 4" descr="Resultado de imagen para restful cru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3292" y="1405258"/>
            <a:ext cx="6368515" cy="4780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7710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Cliente-Servidor: Sitios estáticos</a:t>
            </a:r>
            <a:endParaRPr lang="es-MX" dirty="0"/>
          </a:p>
        </p:txBody>
      </p:sp>
      <p:pic>
        <p:nvPicPr>
          <p:cNvPr id="1028" name="Picture 4" descr="A simplified diagram of a static web server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2756899"/>
            <a:ext cx="9144000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070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Cliente-Servidor: Sitios dinámicos </a:t>
            </a:r>
            <a:endParaRPr lang="es-MX" dirty="0"/>
          </a:p>
        </p:txBody>
      </p:sp>
      <p:pic>
        <p:nvPicPr>
          <p:cNvPr id="2050" name="Picture 2" descr="This is a diagram of a simple web server with step numbers for each of step of the client-server interaction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473" y="1510299"/>
            <a:ext cx="10219967" cy="4868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8280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onstitution of RESTful Web Servi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6124" y="1284270"/>
            <a:ext cx="6333062" cy="4969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Cliente-Servidor: Sitios orientado a servicios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572262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Servicios</a:t>
            </a:r>
            <a:endParaRPr lang="es-MX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/>
          <a:srcRect l="30155" t="16433" r="31057" b="66527"/>
          <a:stretch/>
        </p:blipFill>
        <p:spPr>
          <a:xfrm>
            <a:off x="601894" y="1554251"/>
            <a:ext cx="7093688" cy="1752940"/>
          </a:xfrm>
          <a:prstGeom prst="rect">
            <a:avLst/>
          </a:prstGeom>
        </p:spPr>
      </p:pic>
      <p:sp>
        <p:nvSpPr>
          <p:cNvPr id="11" name="CuadroTexto 10"/>
          <p:cNvSpPr txBox="1"/>
          <p:nvPr/>
        </p:nvSpPr>
        <p:spPr>
          <a:xfrm>
            <a:off x="924675" y="3146938"/>
            <a:ext cx="3400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>
                <a:hlinkClick r:id="rId3"/>
              </a:rPr>
              <a:t>Sitio: https</a:t>
            </a:r>
            <a:r>
              <a:rPr lang="es-MX" dirty="0">
                <a:hlinkClick r:id="rId3"/>
              </a:rPr>
              <a:t>://www.geonames.org/</a:t>
            </a:r>
            <a:endParaRPr lang="es-MX" dirty="0"/>
          </a:p>
        </p:txBody>
      </p:sp>
      <p:sp>
        <p:nvSpPr>
          <p:cNvPr id="13" name="Rectángulo 12"/>
          <p:cNvSpPr/>
          <p:nvPr/>
        </p:nvSpPr>
        <p:spPr>
          <a:xfrm>
            <a:off x="924675" y="3430343"/>
            <a:ext cx="61729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 smtClean="0">
                <a:hlinkClick r:id="rId4"/>
              </a:rPr>
              <a:t>Servicios: https</a:t>
            </a:r>
            <a:r>
              <a:rPr lang="es-MX" dirty="0">
                <a:hlinkClick r:id="rId4"/>
              </a:rPr>
              <a:t>://www.geonames.org/export/ws-overview.html</a:t>
            </a:r>
            <a:endParaRPr lang="es-MX" dirty="0"/>
          </a:p>
        </p:txBody>
      </p:sp>
      <p:pic>
        <p:nvPicPr>
          <p:cNvPr id="7174" name="Picture 6" descr="El TelÃ©graf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1161" y="4770186"/>
            <a:ext cx="3378017" cy="867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ángulo 14"/>
          <p:cNvSpPr/>
          <p:nvPr/>
        </p:nvSpPr>
        <p:spPr>
          <a:xfrm>
            <a:off x="3606615" y="5955781"/>
            <a:ext cx="44696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 smtClean="0">
                <a:hlinkClick r:id="rId6"/>
              </a:rPr>
              <a:t>Servicios: https</a:t>
            </a:r>
            <a:r>
              <a:rPr lang="es-MX" dirty="0">
                <a:hlinkClick r:id="rId6"/>
              </a:rPr>
              <a:t>://www.eltelegrafo.com.ec/rss</a:t>
            </a:r>
            <a:endParaRPr lang="es-MX" dirty="0"/>
          </a:p>
        </p:txBody>
      </p:sp>
      <p:sp>
        <p:nvSpPr>
          <p:cNvPr id="18" name="Rectángulo 17"/>
          <p:cNvSpPr/>
          <p:nvPr/>
        </p:nvSpPr>
        <p:spPr>
          <a:xfrm>
            <a:off x="3606615" y="5638056"/>
            <a:ext cx="38014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 smtClean="0">
                <a:hlinkClick r:id="rId7"/>
              </a:rPr>
              <a:t>Sitio: https</a:t>
            </a:r>
            <a:r>
              <a:rPr lang="es-MX" dirty="0">
                <a:hlinkClick r:id="rId7"/>
              </a:rPr>
              <a:t>://www.eltelegrafo.com.ec/</a:t>
            </a:r>
            <a:endParaRPr lang="es-MX" dirty="0"/>
          </a:p>
        </p:txBody>
      </p:sp>
      <p:pic>
        <p:nvPicPr>
          <p:cNvPr id="7176" name="Picture 8" descr="https://pokeapi.co/static/logo-6221638601ef7fa7c835eae08ef67a16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8335" y="1554251"/>
            <a:ext cx="2073917" cy="819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ángulo 18"/>
          <p:cNvSpPr/>
          <p:nvPr/>
        </p:nvSpPr>
        <p:spPr>
          <a:xfrm>
            <a:off x="8643947" y="2510482"/>
            <a:ext cx="29520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 smtClean="0">
                <a:hlinkClick r:id="rId9"/>
              </a:rPr>
              <a:t>Servicios: https</a:t>
            </a:r>
            <a:r>
              <a:rPr lang="es-MX" dirty="0">
                <a:hlinkClick r:id="rId9"/>
              </a:rPr>
              <a:t>://pokeapi.co/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506489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Servicios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700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Servicios Web</a:t>
            </a:r>
            <a:endParaRPr lang="es-MX" dirty="0"/>
          </a:p>
        </p:txBody>
      </p:sp>
      <p:sp>
        <p:nvSpPr>
          <p:cNvPr id="6" name="Marcador de contenido 5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s-MX" dirty="0" smtClean="0"/>
              <a:t>Sistema de software</a:t>
            </a:r>
          </a:p>
          <a:p>
            <a:r>
              <a:rPr lang="es-MX" dirty="0" smtClean="0"/>
              <a:t>Intercambio de datos</a:t>
            </a:r>
            <a:endParaRPr lang="es-MX" b="1" dirty="0" smtClean="0"/>
          </a:p>
          <a:p>
            <a:r>
              <a:rPr lang="es-MX" dirty="0" smtClean="0"/>
              <a:t>Entre</a:t>
            </a:r>
            <a:r>
              <a:rPr lang="es-MX" b="1" dirty="0" smtClean="0"/>
              <a:t> </a:t>
            </a:r>
            <a:r>
              <a:rPr lang="es-MX" dirty="0" smtClean="0"/>
              <a:t>aplicaciones</a:t>
            </a:r>
          </a:p>
          <a:p>
            <a:r>
              <a:rPr lang="es-MX" dirty="0" smtClean="0"/>
              <a:t>Mediante protocolos y estándares</a:t>
            </a:r>
            <a:endParaRPr lang="es-MX" b="1" dirty="0" smtClean="0"/>
          </a:p>
          <a:p>
            <a:r>
              <a:rPr lang="es-MX" b="1" dirty="0" smtClean="0"/>
              <a:t>Intercomunicación </a:t>
            </a:r>
            <a:r>
              <a:rPr lang="es-MX" dirty="0" smtClean="0"/>
              <a:t>e </a:t>
            </a:r>
            <a:r>
              <a:rPr lang="es-MX" b="1" dirty="0" smtClean="0"/>
              <a:t>Interoperabilidad</a:t>
            </a:r>
            <a:endParaRPr lang="es-MX" dirty="0" smtClean="0"/>
          </a:p>
          <a:p>
            <a:pPr lvl="1"/>
            <a:r>
              <a:rPr lang="es-MX" dirty="0" smtClean="0"/>
              <a:t>Plataformas</a:t>
            </a:r>
          </a:p>
          <a:p>
            <a:pPr lvl="1"/>
            <a:r>
              <a:rPr lang="es-MX" dirty="0" smtClean="0"/>
              <a:t>Lenguajes de programación</a:t>
            </a:r>
          </a:p>
          <a:p>
            <a:pPr lvl="1"/>
            <a:r>
              <a:rPr lang="es-MX" dirty="0" smtClean="0"/>
              <a:t>Aplicaciones</a:t>
            </a:r>
          </a:p>
          <a:p>
            <a:pPr marL="457200" lvl="1" indent="0">
              <a:buNone/>
            </a:pPr>
            <a:endParaRPr lang="es-MX" dirty="0" smtClean="0"/>
          </a:p>
        </p:txBody>
      </p:sp>
      <p:pic>
        <p:nvPicPr>
          <p:cNvPr id="1026" name="Picture 2" descr="Web service architecture Diagram"/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5" t="1375" r="1570" b="1924"/>
          <a:stretch/>
        </p:blipFill>
        <p:spPr bwMode="auto">
          <a:xfrm>
            <a:off x="483162" y="1952090"/>
            <a:ext cx="5455302" cy="3760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0103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Resultado de imagen para soap rest graphql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883" y="190658"/>
            <a:ext cx="10178234" cy="6088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Tecnologías</a:t>
            </a:r>
            <a:endParaRPr lang="es-MX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9883" y="2834862"/>
            <a:ext cx="17508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hlinkClick r:id="rId4"/>
              </a:rPr>
              <a:t>Enlace a soa4u</a:t>
            </a:r>
            <a:endParaRPr lang="es-MX" sz="2000" b="1" dirty="0"/>
          </a:p>
        </p:txBody>
      </p:sp>
    </p:spTree>
    <p:extLst>
      <p:ext uri="{BB962C8B-B14F-4D97-AF65-F5344CB8AC3E}">
        <p14:creationId xmlns:p14="http://schemas.microsoft.com/office/powerpoint/2010/main" val="48405355"/>
      </p:ext>
    </p:extLst>
  </p:cSld>
  <p:clrMapOvr>
    <a:masterClrMapping/>
  </p:clrMapOvr>
</p:sld>
</file>

<file path=ppt/theme/theme1.xml><?xml version="1.0" encoding="utf-8"?>
<a:theme xmlns:a="http://schemas.openxmlformats.org/drawingml/2006/main" name="FIE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EC" id="{8F60B729-6066-43EE-ACE5-4CA5CD324CFC}" vid="{19D05D83-9250-4E37-8C29-CF20C5D363E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FIEC</Template>
  <TotalTime>1329</TotalTime>
  <Words>281</Words>
  <Application>Microsoft Office PowerPoint</Application>
  <PresentationFormat>Panorámica</PresentationFormat>
  <Paragraphs>104</Paragraphs>
  <Slides>21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FIEC</vt:lpstr>
      <vt:lpstr> Desarrollo de Aplicaciones Web</vt:lpstr>
      <vt:lpstr>Presentación de PowerPoint</vt:lpstr>
      <vt:lpstr>Cliente-Servidor: Sitios estáticos</vt:lpstr>
      <vt:lpstr>Cliente-Servidor: Sitios dinámicos </vt:lpstr>
      <vt:lpstr>Cliente-Servidor: Sitios orientado a servicios</vt:lpstr>
      <vt:lpstr>Servicios</vt:lpstr>
      <vt:lpstr>Servicios Web</vt:lpstr>
      <vt:lpstr>Servicios Web</vt:lpstr>
      <vt:lpstr>Tecnologías</vt:lpstr>
      <vt:lpstr>Tendencias</vt:lpstr>
      <vt:lpstr>REST</vt:lpstr>
      <vt:lpstr>Presentación de PowerPoint</vt:lpstr>
      <vt:lpstr>REST</vt:lpstr>
      <vt:lpstr>Principios</vt:lpstr>
      <vt:lpstr>Recursos (Nivel 1)</vt:lpstr>
      <vt:lpstr>CRUD con RESTful</vt:lpstr>
      <vt:lpstr>Presentación de PowerPoint</vt:lpstr>
      <vt:lpstr>Métodos HTTP</vt:lpstr>
      <vt:lpstr>¿REST - CRUD?</vt:lpstr>
      <vt:lpstr>Presentación de PowerPoint</vt:lpstr>
      <vt:lpstr>Restful</vt:lpstr>
    </vt:vector>
  </TitlesOfParts>
  <Company>Windows User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Avendaño</dc:creator>
  <cp:lastModifiedBy>Allan Avendaño</cp:lastModifiedBy>
  <cp:revision>54</cp:revision>
  <dcterms:created xsi:type="dcterms:W3CDTF">2019-07-30T15:02:19Z</dcterms:created>
  <dcterms:modified xsi:type="dcterms:W3CDTF">2019-07-31T13:11:52Z</dcterms:modified>
</cp:coreProperties>
</file>

<file path=docProps/thumbnail.jpeg>
</file>